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52" r:id="rId1"/>
  </p:sldMasterIdLst>
  <p:sldIdLst>
    <p:sldId id="256" r:id="rId2"/>
    <p:sldId id="257" r:id="rId3"/>
    <p:sldId id="258" r:id="rId4"/>
    <p:sldId id="264" r:id="rId5"/>
    <p:sldId id="265" r:id="rId6"/>
    <p:sldId id="259" r:id="rId7"/>
    <p:sldId id="266" r:id="rId8"/>
    <p:sldId id="267" r:id="rId9"/>
    <p:sldId id="261" r:id="rId10"/>
    <p:sldId id="262" r:id="rId11"/>
  </p:sldIdLst>
  <p:sldSz cx="12192000" cy="6858000"/>
  <p:notesSz cx="6797675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4" autoAdjust="0"/>
    <p:restoredTop sz="94660"/>
  </p:normalViewPr>
  <p:slideViewPr>
    <p:cSldViewPr snapToGrid="0">
      <p:cViewPr varScale="1">
        <p:scale>
          <a:sx n="71" d="100"/>
          <a:sy n="71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88181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smtClean="0"/>
              <a:t>9/25/2024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8234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70749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9/25/2024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83098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9/25/2024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46786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9/25/2024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97120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9/25/2024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06512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9/25/2024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38722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9/25/2024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450363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9236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4776340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8987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28204263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5484381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926228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9/25/2024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78662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9/25/2024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2814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7" r:id="rId5"/>
    <p:sldLayoutId id="2147483758" r:id="rId6"/>
    <p:sldLayoutId id="2147483759" r:id="rId7"/>
    <p:sldLayoutId id="2147483760" r:id="rId8"/>
    <p:sldLayoutId id="2147483761" r:id="rId9"/>
    <p:sldLayoutId id="2147483762" r:id="rId10"/>
    <p:sldLayoutId id="2147483763" r:id="rId11"/>
    <p:sldLayoutId id="2147483764" r:id="rId12"/>
    <p:sldLayoutId id="2147483765" r:id="rId13"/>
    <p:sldLayoutId id="2147483766" r:id="rId14"/>
    <p:sldLayoutId id="2147483767" r:id="rId15"/>
    <p:sldLayoutId id="2147483768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D7B249-2125-4B63-80F6-35603101D23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9809" y="802298"/>
            <a:ext cx="10195043" cy="2541431"/>
          </a:xfrm>
        </p:spPr>
        <p:txBody>
          <a:bodyPr>
            <a:normAutofit/>
          </a:bodyPr>
          <a:lstStyle/>
          <a:p>
            <a:pPr algn="ctr"/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School Council </a:t>
            </a:r>
            <a:br>
              <a:rPr lang="en-GB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GB" b="1" dirty="0">
                <a:solidFill>
                  <a:schemeClr val="accent1">
                    <a:lumMod val="75000"/>
                  </a:schemeClr>
                </a:solidFill>
              </a:rPr>
              <a:t>Our Aims for 2024-2025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0BC4BD7-DE4B-41DE-B633-51401FB4A19D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0650" y="3857626"/>
            <a:ext cx="2114550" cy="21980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533576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70F0C3-A673-40ED-921A-4D60C29FF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kern="10">
                <a:solidFill>
                  <a:schemeClr val="tx1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Keep our school fun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42FD73-2B6B-415F-BFBA-DC341F958D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kern="10" dirty="0">
                <a:solidFill>
                  <a:srgbClr val="00B0F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Have new playground equipment </a:t>
            </a:r>
          </a:p>
          <a:p>
            <a:r>
              <a:rPr lang="en-US" sz="2400" kern="10" dirty="0">
                <a:solidFill>
                  <a:srgbClr val="00B0F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Opal outdoor play &amp; learning</a:t>
            </a:r>
          </a:p>
          <a:p>
            <a:r>
              <a:rPr lang="en-US" sz="2400" kern="10" dirty="0">
                <a:solidFill>
                  <a:srgbClr val="00B0F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New space for lunch time</a:t>
            </a:r>
            <a:endParaRPr lang="en-GB" sz="2400" dirty="0">
              <a:ln w="0"/>
              <a:solidFill>
                <a:srgbClr val="00B0F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sz="2400" kern="10" dirty="0">
                <a:solidFill>
                  <a:srgbClr val="00B0F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Me activities</a:t>
            </a:r>
          </a:p>
          <a:p>
            <a:r>
              <a:rPr lang="en-US" sz="2400" kern="10" dirty="0">
                <a:solidFill>
                  <a:srgbClr val="00B0F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Have more sports and energetic activities</a:t>
            </a:r>
            <a:r>
              <a:rPr lang="en-US" sz="2400" b="1" kern="10" dirty="0">
                <a:solidFill>
                  <a:srgbClr val="00B0F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.</a:t>
            </a:r>
          </a:p>
          <a:p>
            <a:endParaRPr lang="en-US" b="1" kern="10" dirty="0">
              <a:gradFill rotWithShape="1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 panose="020B0806030902050204" pitchFamily="34" charset="0"/>
            </a:endParaRPr>
          </a:p>
          <a:p>
            <a:pPr marL="0" indent="0" algn="ctr">
              <a:buNone/>
            </a:pPr>
            <a:r>
              <a:rPr lang="en-US" sz="2400" b="1" kern="10" dirty="0">
                <a:solidFill>
                  <a:schemeClr val="tx1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ENJOY &amp; ACHIEVE.</a:t>
            </a:r>
            <a:endParaRPr lang="en-GB" sz="2400" b="1" kern="10" dirty="0">
              <a:solidFill>
                <a:schemeClr val="tx1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 panose="020B0806030902050204" pitchFamily="34" charset="0"/>
            </a:endParaRPr>
          </a:p>
          <a:p>
            <a:endParaRPr lang="en-GB" sz="2400" kern="10" dirty="0">
              <a:solidFill>
                <a:schemeClr val="tx1"/>
              </a:solidFill>
              <a:effectLst>
                <a:outerShdw dist="35921" dir="2700000" algn="ctr" rotWithShape="0">
                  <a:srgbClr val="C0C0C0">
                    <a:alpha val="79999"/>
                  </a:srgbClr>
                </a:outerShdw>
              </a:effectLst>
              <a:latin typeface="Impact" panose="020B0806030902050204" pitchFamily="34" charset="0"/>
            </a:endParaRPr>
          </a:p>
          <a:p>
            <a:pPr algn="ctr"/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CC58591-0953-4105-B826-D5B1AD00763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9203" y="4408956"/>
            <a:ext cx="2114550" cy="21980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53315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1AD54A-12FB-4073-BC2A-171F40DD4D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chemeClr val="tx1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 panose="020B0806030902050204" pitchFamily="34" charset="0"/>
              </a:rPr>
              <a:t>Keep our school safe:</a:t>
            </a:r>
            <a:br>
              <a:rPr lang="en-GB" sz="44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 panose="020B0806030902050204" pitchFamily="34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8EF66A-35CE-4885-813A-B03F1BDED1A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 panose="020B0806030902050204" pitchFamily="34" charset="0"/>
              </a:rPr>
              <a:t>Look when you cross the road and Use the Green Cross Code</a:t>
            </a:r>
          </a:p>
          <a:p>
            <a:r>
              <a:rPr lang="en-US" sz="24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 panose="020B0806030902050204" pitchFamily="34" charset="0"/>
              </a:rPr>
              <a:t>Listen to the teachers.</a:t>
            </a:r>
          </a:p>
          <a:p>
            <a:r>
              <a:rPr lang="en-US" sz="24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 panose="020B0806030902050204" pitchFamily="34" charset="0"/>
              </a:rPr>
              <a:t>Follow the school values &amp; rules</a:t>
            </a:r>
          </a:p>
          <a:p>
            <a:pPr marL="0" indent="0">
              <a:buNone/>
            </a:pPr>
            <a:endParaRPr lang="en-US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 panose="020B0806030902050204" pitchFamily="34" charset="0"/>
            </a:endParaRPr>
          </a:p>
          <a:p>
            <a:pPr marL="0" indent="0" algn="ctr">
              <a:buNone/>
            </a:pPr>
            <a:r>
              <a:rPr lang="en-US" sz="48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 panose="020B0806030902050204" pitchFamily="34" charset="0"/>
              </a:rPr>
              <a:t>STAY SAFE </a:t>
            </a:r>
            <a:endParaRPr lang="en-GB" sz="4800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 panose="020B0806030902050204" pitchFamily="34" charset="0"/>
            </a:endParaRP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124482B-A05F-40A1-BD80-57F7C9CC8FB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30603" y="4301379"/>
            <a:ext cx="2114550" cy="21980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708196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9F20DA-6CAE-4586-B246-EF4AAAAFC5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kern="10" dirty="0">
                <a:solidFill>
                  <a:srgbClr val="00B0F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Keep safe online</a:t>
            </a:r>
            <a:endParaRPr lang="en-GB" dirty="0">
              <a:solidFill>
                <a:srgbClr val="00B0F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7EA6C2-BCED-4D29-97EF-737785E8BF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 panose="020B0806030902050204" pitchFamily="34" charset="0"/>
              </a:rPr>
              <a:t>Listen to the teachers.</a:t>
            </a:r>
          </a:p>
          <a:p>
            <a:r>
              <a:rPr lang="en-US" sz="24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 panose="020B0806030902050204" pitchFamily="34" charset="0"/>
              </a:rPr>
              <a:t>Always think then click</a:t>
            </a:r>
          </a:p>
          <a:p>
            <a:r>
              <a:rPr lang="en-US" sz="24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 panose="020B0806030902050204" pitchFamily="34" charset="0"/>
              </a:rPr>
              <a:t>Write polite and friendly emails to people that we know</a:t>
            </a:r>
          </a:p>
          <a:p>
            <a:r>
              <a:rPr lang="en-US" sz="24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 panose="020B0806030902050204" pitchFamily="34" charset="0"/>
              </a:rPr>
              <a:t>Always ask if get lost on the internet</a:t>
            </a:r>
          </a:p>
          <a:p>
            <a:endParaRPr lang="en-US" sz="2400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 panose="020B0806030902050204" pitchFamily="34" charset="0"/>
            </a:endParaRPr>
          </a:p>
          <a:p>
            <a:pPr marL="0" indent="0" algn="ctr">
              <a:buNone/>
            </a:pPr>
            <a:r>
              <a:rPr lang="en-US" sz="24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 panose="020B0806030902050204" pitchFamily="34" charset="0"/>
              </a:rPr>
              <a:t>STAY SAFE </a:t>
            </a:r>
          </a:p>
          <a:p>
            <a:endParaRPr lang="en-US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 panose="020B0806030902050204" pitchFamily="34" charset="0"/>
            </a:endParaRPr>
          </a:p>
          <a:p>
            <a:endParaRPr lang="en-US" sz="2400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 panose="020B0806030902050204" pitchFamily="34" charset="0"/>
            </a:endParaRPr>
          </a:p>
          <a:p>
            <a:pPr marL="0" indent="0">
              <a:buNone/>
            </a:pPr>
            <a:endParaRPr lang="en-US" sz="2400" kern="10" dirty="0">
              <a:ln w="19050">
                <a:solidFill>
                  <a:srgbClr val="99CCFF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Impact" panose="020B0806030902050204" pitchFamily="34" charset="0"/>
            </a:endParaRP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E542E8F-309F-47CD-A7E7-3CA46FAC1AC9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7155" y="4301379"/>
            <a:ext cx="2114550" cy="21980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638313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B3C00C-CCBC-4547-B33A-6FB5CF96BE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400" kern="10" dirty="0">
                <a:solidFill>
                  <a:srgbClr val="00B0F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Encourage good relationships/friendships</a:t>
            </a:r>
            <a:endParaRPr lang="en-GB" dirty="0">
              <a:solidFill>
                <a:srgbClr val="00B0F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E9BFB9-DB7E-489F-ACCE-EAFE002BE94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000" kern="10" dirty="0">
                <a:solidFill>
                  <a:srgbClr val="00B0F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Respect each other and be the best you can be.</a:t>
            </a:r>
          </a:p>
          <a:p>
            <a:r>
              <a:rPr lang="en-US" sz="2000" kern="10" dirty="0">
                <a:ln w="0"/>
                <a:solidFill>
                  <a:srgbClr val="00B0F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Choose kindness and help others</a:t>
            </a:r>
          </a:p>
          <a:p>
            <a:r>
              <a:rPr lang="en-US" sz="2000" kern="10" dirty="0">
                <a:ln w="0"/>
                <a:solidFill>
                  <a:srgbClr val="00B0F0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Fundraise for charities </a:t>
            </a:r>
          </a:p>
          <a:p>
            <a:endParaRPr lang="en-GB" sz="2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en-GB" dirty="0"/>
          </a:p>
          <a:p>
            <a:pPr marL="0" indent="0" algn="ctr">
              <a:buNone/>
            </a:pPr>
            <a:r>
              <a:rPr lang="en-US" sz="5400" kern="10" dirty="0">
                <a:ln w="0"/>
                <a:solidFill>
                  <a:schemeClr val="accent1"/>
                </a:soli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 panose="020B0806030902050204" pitchFamily="34" charset="0"/>
              </a:rPr>
              <a:t>Healthy Relationships </a:t>
            </a:r>
            <a:endParaRPr lang="en-GB" sz="5400" dirty="0">
              <a:ln w="0"/>
              <a:solidFill>
                <a:schemeClr val="accent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9E33417-FED3-44FC-8152-7397FFD6BDDD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11285" y="4234144"/>
            <a:ext cx="2114550" cy="21980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153200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DC8CC-9348-409D-96D9-EB2BF49ABE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400" kern="10" spc="720" dirty="0">
                <a:solidFill>
                  <a:srgbClr val="00B0F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Keep our school healthy</a:t>
            </a:r>
            <a:endParaRPr lang="en-GB" dirty="0">
              <a:solidFill>
                <a:srgbClr val="00B0F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D99F3C-571C-4E56-AC6F-CB67A7548F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kern="10" spc="720" dirty="0">
                <a:solidFill>
                  <a:srgbClr val="00B0F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healthy eating, healthy activities, healthy minds</a:t>
            </a:r>
          </a:p>
          <a:p>
            <a:r>
              <a:rPr lang="en-US" sz="2400" kern="10" spc="720" dirty="0">
                <a:solidFill>
                  <a:srgbClr val="00B0F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[like the library]</a:t>
            </a:r>
          </a:p>
          <a:p>
            <a:endParaRPr lang="en-US" sz="2400" kern="10" spc="720" dirty="0">
              <a:solidFill>
                <a:srgbClr val="00B0F0"/>
              </a:solidFill>
              <a:effectLst>
                <a:outerShdw dist="45791" dir="3378596" algn="ctr" rotWithShape="0">
                  <a:srgbClr val="4D4D4D">
                    <a:alpha val="79999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marL="0" indent="0" algn="ctr">
              <a:buNone/>
            </a:pPr>
            <a:endParaRPr lang="en-US" sz="2400" kern="10" spc="720" dirty="0">
              <a:solidFill>
                <a:srgbClr val="00B0F0"/>
              </a:solidFill>
              <a:effectLst>
                <a:outerShdw dist="45791" dir="3378596" algn="ctr" rotWithShape="0">
                  <a:srgbClr val="4D4D4D">
                    <a:alpha val="79999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marL="0" indent="0" algn="ctr">
              <a:buNone/>
            </a:pPr>
            <a:r>
              <a:rPr lang="en-US" sz="2400" kern="10" spc="720" dirty="0">
                <a:solidFill>
                  <a:srgbClr val="00B0F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BE HEALTHY.</a:t>
            </a:r>
            <a:endParaRPr lang="en-GB" sz="2400" kern="10" spc="720" dirty="0">
              <a:solidFill>
                <a:srgbClr val="00B0F0"/>
              </a:solidFill>
              <a:effectLst>
                <a:outerShdw dist="45791" dir="3378596" algn="ctr" rotWithShape="0">
                  <a:srgbClr val="4D4D4D">
                    <a:alpha val="79999"/>
                  </a:srgbClr>
                </a:outerShdw>
              </a:effectLst>
              <a:latin typeface="Arial Black" panose="020B0A04020102020204" pitchFamily="34" charset="0"/>
            </a:endParaRPr>
          </a:p>
          <a:p>
            <a:endParaRPr lang="en-GB" sz="2400" kern="10" spc="720" dirty="0">
              <a:gradFill rotWithShape="1">
                <a:gsLst>
                  <a:gs pos="0">
                    <a:srgbClr val="FF8200"/>
                  </a:gs>
                  <a:gs pos="5000">
                    <a:srgbClr val="FF0000"/>
                  </a:gs>
                  <a:gs pos="17500">
                    <a:srgbClr val="BA0066"/>
                  </a:gs>
                  <a:gs pos="35001">
                    <a:srgbClr val="66008F"/>
                  </a:gs>
                  <a:gs pos="50000">
                    <a:srgbClr val="000082"/>
                  </a:gs>
                  <a:gs pos="64999">
                    <a:srgbClr val="66008F"/>
                  </a:gs>
                  <a:gs pos="82500">
                    <a:srgbClr val="BA0066"/>
                  </a:gs>
                  <a:gs pos="95000">
                    <a:srgbClr val="FF0000"/>
                  </a:gs>
                  <a:gs pos="100000">
                    <a:srgbClr val="FF8200"/>
                  </a:gs>
                </a:gsLst>
                <a:lin ang="5400000" scaled="1"/>
              </a:gradFill>
              <a:effectLst>
                <a:outerShdw dist="45791" dir="3378596" algn="ctr" rotWithShape="0">
                  <a:srgbClr val="4D4D4D">
                    <a:alpha val="79999"/>
                  </a:srgbClr>
                </a:outerShdw>
              </a:effectLst>
              <a:latin typeface="Arial Black" panose="020B0A04020102020204" pitchFamily="34" charset="0"/>
            </a:endParaRP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487113B-73A0-487B-8555-F0DBE4C27DE0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0116" y="4341720"/>
            <a:ext cx="2114550" cy="21980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293024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1C218C-DBAC-3686-45AC-CF65E75918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4275" y="177422"/>
            <a:ext cx="10290577" cy="3916906"/>
          </a:xfrm>
        </p:spPr>
        <p:txBody>
          <a:bodyPr>
            <a:normAutofit/>
          </a:bodyPr>
          <a:lstStyle/>
          <a:p>
            <a:pPr fontAlgn="base"/>
            <a:br>
              <a:rPr lang="en-US" sz="18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</a:br>
            <a:br>
              <a:rPr lang="en-US" sz="18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</a:br>
            <a:br>
              <a:rPr lang="en-US" sz="18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</a:br>
            <a:br>
              <a:rPr lang="en-US" sz="18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</a:br>
            <a:br>
              <a:rPr lang="en-US" sz="18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</a:br>
            <a:br>
              <a:rPr lang="en-US" sz="1800" b="0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</a:br>
            <a:br>
              <a:rPr lang="en-US" sz="1800" b="0" i="0" dirty="0">
                <a:solidFill>
                  <a:srgbClr val="202124"/>
                </a:solidFill>
                <a:effectLst/>
                <a:latin typeface="Google Sans"/>
              </a:rPr>
            </a:br>
            <a:br>
              <a:rPr lang="en-US" dirty="0"/>
            </a:b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BC2FA7-828E-F73C-1501-34F6C89D98E9}"/>
              </a:ext>
            </a:extLst>
          </p:cNvPr>
          <p:cNvSpPr txBox="1"/>
          <p:nvPr/>
        </p:nvSpPr>
        <p:spPr>
          <a:xfrm>
            <a:off x="764275" y="372127"/>
            <a:ext cx="11245755" cy="57861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en-US" sz="320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" panose="020B0004020202020204" pitchFamily="34" charset="0"/>
              </a:rPr>
              <a:t>                 </a:t>
            </a:r>
            <a:r>
              <a:rPr lang="en-US" sz="44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" panose="020B0004020202020204" pitchFamily="34" charset="0"/>
              </a:rPr>
              <a:t>M</a:t>
            </a:r>
            <a:r>
              <a:rPr lang="en-US" sz="4400" b="1" i="0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" panose="020B0004020202020204" pitchFamily="34" charset="0"/>
              </a:rPr>
              <a:t>ental health &amp; wellbeing</a:t>
            </a:r>
          </a:p>
          <a:p>
            <a:pPr algn="l" fontAlgn="base"/>
            <a:endParaRPr lang="en-US" sz="3200" b="0" i="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tos" panose="020B0004020202020204" pitchFamily="34" charset="0"/>
            </a:endParaRPr>
          </a:p>
          <a:p>
            <a:pPr algn="l" fontAlgn="base"/>
            <a:r>
              <a:rPr lang="en-US" sz="2400" b="0" i="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" panose="020B0004020202020204" pitchFamily="34" charset="0"/>
              </a:rPr>
              <a:t>Ways we can improve mental health</a:t>
            </a:r>
          </a:p>
          <a:p>
            <a:pPr algn="l" fontAlgn="base"/>
            <a:br>
              <a:rPr lang="en-US" sz="1800" b="0" i="0" dirty="0">
                <a:solidFill>
                  <a:srgbClr val="00B0F0"/>
                </a:solidFill>
                <a:effectLst/>
                <a:latin typeface="Aptos" panose="020B0004020202020204" pitchFamily="34" charset="0"/>
              </a:rPr>
            </a:br>
            <a:r>
              <a:rPr lang="en-US" sz="1800" b="0" i="0" dirty="0">
                <a:solidFill>
                  <a:srgbClr val="00B0F0"/>
                </a:solidFill>
                <a:effectLst/>
                <a:latin typeface="Aptos" panose="020B0004020202020204" pitchFamily="34" charset="0"/>
              </a:rPr>
              <a:t>Aim is:</a:t>
            </a:r>
          </a:p>
          <a:p>
            <a:pPr algn="l" fontAlgn="base"/>
            <a:r>
              <a:rPr lang="en-US" sz="1800" b="0" i="0" dirty="0">
                <a:solidFill>
                  <a:srgbClr val="00B0F0"/>
                </a:solidFill>
                <a:effectLst/>
                <a:latin typeface="Aptos" panose="020B0004020202020204" pitchFamily="34" charset="0"/>
              </a:rPr>
              <a:t>Children to feel happy, comfortable, healthy &amp; confidant individuals.</a:t>
            </a:r>
          </a:p>
          <a:p>
            <a:pPr algn="l" fontAlgn="base"/>
            <a:br>
              <a:rPr lang="en-US" sz="1800" b="1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</a:br>
            <a:r>
              <a:rPr lang="en-US" sz="1800" b="1" i="0" dirty="0">
                <a:solidFill>
                  <a:srgbClr val="000000"/>
                </a:solidFill>
                <a:effectLst/>
                <a:latin typeface="Aptos" panose="020B0004020202020204" pitchFamily="34" charset="0"/>
              </a:rPr>
              <a:t>                                                       </a:t>
            </a:r>
            <a:r>
              <a:rPr lang="en-US" sz="3600" b="1" i="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tos" panose="020B0004020202020204" pitchFamily="34" charset="0"/>
              </a:rPr>
              <a:t>Five ways to wellbeing</a:t>
            </a:r>
          </a:p>
          <a:p>
            <a:pPr algn="l" fontAlgn="base"/>
            <a:endParaRPr lang="en-US" sz="1800" b="0" i="0" dirty="0">
              <a:solidFill>
                <a:srgbClr val="000000"/>
              </a:solidFill>
              <a:effectLst/>
              <a:latin typeface="Aptos" panose="020B0004020202020204" pitchFamily="34" charset="0"/>
            </a:endParaRPr>
          </a:p>
          <a:p>
            <a:pPr algn="l" fontAlgn="base"/>
            <a:endParaRPr lang="en-US" sz="1800" b="0" i="0" dirty="0">
              <a:solidFill>
                <a:srgbClr val="000000"/>
              </a:solidFill>
              <a:effectLst/>
              <a:latin typeface="Aptos" panose="020B0004020202020204" pitchFamily="34" charset="0"/>
            </a:endParaRPr>
          </a:p>
          <a:p>
            <a:pPr algn="just" fontAlgn="base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B0F0"/>
                </a:solidFill>
                <a:latin typeface="Google Sans"/>
              </a:rPr>
              <a:t>K</a:t>
            </a:r>
            <a:r>
              <a:rPr lang="en-US" sz="1800" b="1" i="0" dirty="0">
                <a:solidFill>
                  <a:srgbClr val="00B0F0"/>
                </a:solidFill>
                <a:effectLst/>
                <a:latin typeface="Google Sans"/>
              </a:rPr>
              <a:t>eep active.</a:t>
            </a:r>
          </a:p>
          <a:p>
            <a:pPr algn="just" fontAlgn="base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B0F0"/>
                </a:solidFill>
                <a:latin typeface="Google Sans"/>
              </a:rPr>
              <a:t>T</a:t>
            </a:r>
            <a:r>
              <a:rPr lang="en-US" sz="1800" b="1" i="0" dirty="0">
                <a:solidFill>
                  <a:srgbClr val="00B0F0"/>
                </a:solidFill>
                <a:effectLst/>
                <a:latin typeface="Google Sans"/>
              </a:rPr>
              <a:t>ake notice.</a:t>
            </a:r>
          </a:p>
          <a:p>
            <a:pPr algn="just" fontAlgn="base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B0F0"/>
                </a:solidFill>
                <a:latin typeface="Google Sans"/>
              </a:rPr>
              <a:t>C</a:t>
            </a:r>
            <a:r>
              <a:rPr lang="en-US" sz="1800" b="1" i="0" dirty="0">
                <a:solidFill>
                  <a:srgbClr val="00B0F0"/>
                </a:solidFill>
                <a:effectLst/>
                <a:latin typeface="Google Sans"/>
              </a:rPr>
              <a:t>onnect.</a:t>
            </a:r>
          </a:p>
          <a:p>
            <a:pPr algn="just" fontAlgn="base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B0F0"/>
                </a:solidFill>
                <a:latin typeface="Google Sans"/>
              </a:rPr>
              <a:t>K</a:t>
            </a:r>
            <a:r>
              <a:rPr lang="en-US" sz="1800" b="1" i="0" dirty="0">
                <a:solidFill>
                  <a:srgbClr val="00B0F0"/>
                </a:solidFill>
                <a:effectLst/>
                <a:latin typeface="Google Sans"/>
              </a:rPr>
              <a:t>eep learning.</a:t>
            </a:r>
          </a:p>
          <a:p>
            <a:pPr algn="just" fontAlgn="base">
              <a:buFont typeface="Arial" panose="020B0604020202020204" pitchFamily="34" charset="0"/>
              <a:buChar char="•"/>
            </a:pPr>
            <a:r>
              <a:rPr lang="en-US" b="1" dirty="0">
                <a:solidFill>
                  <a:srgbClr val="00B0F0"/>
                </a:solidFill>
                <a:latin typeface="Google Sans"/>
              </a:rPr>
              <a:t>G</a:t>
            </a:r>
            <a:r>
              <a:rPr lang="en-US" sz="1800" b="1" i="0" dirty="0">
                <a:solidFill>
                  <a:srgbClr val="00B0F0"/>
                </a:solidFill>
                <a:effectLst/>
                <a:latin typeface="Google Sans"/>
              </a:rPr>
              <a:t>ive</a:t>
            </a:r>
          </a:p>
          <a:p>
            <a:r>
              <a:rPr lang="en-US" dirty="0"/>
              <a:t> </a:t>
            </a:r>
            <a:r>
              <a:rPr lang="en-US" b="1" dirty="0">
                <a:solidFill>
                  <a:schemeClr val="accent5"/>
                </a:solidFill>
              </a:rPr>
              <a:t>Our Wellbeing Champion is ; Rebecca Bowles</a:t>
            </a:r>
            <a:br>
              <a:rPr lang="en-US" b="1" dirty="0">
                <a:solidFill>
                  <a:srgbClr val="7030A0"/>
                </a:solidFill>
              </a:rPr>
            </a:br>
            <a:endParaRPr lang="en-GB" b="1" dirty="0">
              <a:solidFill>
                <a:srgbClr val="7030A0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B7E8C9-0242-40B0-AC2A-6F951E664231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36473" y="4287797"/>
            <a:ext cx="2114550" cy="21980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253962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0B169F-D112-4CAF-B766-AA23EBB5832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90918" y="658906"/>
            <a:ext cx="7983085" cy="3391930"/>
          </a:xfrm>
        </p:spPr>
        <p:txBody>
          <a:bodyPr/>
          <a:lstStyle/>
          <a:p>
            <a:r>
              <a:rPr lang="en-GB" sz="2000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002060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Encourage good behaviour:</a:t>
            </a:r>
            <a:br>
              <a:rPr lang="en-GB" sz="2000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002060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</a:br>
            <a:r>
              <a:rPr lang="en-GB" sz="2000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002060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Work hard, do your best, aim high &amp; go for </a:t>
            </a:r>
            <a:br>
              <a:rPr lang="en-GB" sz="2000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002060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</a:br>
            <a:r>
              <a:rPr lang="en-GB" sz="2000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002060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WOW EARN DOJO POINTS</a:t>
            </a:r>
            <a:br>
              <a:rPr lang="en-GB" sz="5400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262626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</a:b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E00F243-77F7-4EE2-BE05-2D65923F6E8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92500"/>
          </a:bodyPr>
          <a:lstStyle/>
          <a:p>
            <a:r>
              <a:rPr lang="en-GB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262626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Getting rewards we like, how to show team points and special rewards (stickers, badges, message home, juice &amp; biscuits.</a:t>
            </a:r>
          </a:p>
          <a:p>
            <a:pPr marL="0" indent="0" algn="ctr">
              <a:buNone/>
            </a:pPr>
            <a:r>
              <a:rPr lang="en-GB" kern="10" dirty="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262626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         MAKING A POSITIVE   CONTRIUBTION </a:t>
            </a:r>
          </a:p>
          <a:p>
            <a:endParaRPr lang="en-GB" dirty="0"/>
          </a:p>
        </p:txBody>
      </p:sp>
      <p:pic>
        <p:nvPicPr>
          <p:cNvPr id="4" name="Picture 2" descr="50 DOJO Points Reward | Class DOJO Points For Kids | SchoolLife">
            <a:extLst>
              <a:ext uri="{FF2B5EF4-FFF2-40B4-BE49-F238E27FC236}">
                <a16:creationId xmlns:a16="http://schemas.microsoft.com/office/drawing/2014/main" id="{240F79CA-E76C-4978-97E2-850B1B0EFE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2445" y="1237129"/>
            <a:ext cx="1570038" cy="1570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47C4532-2D44-409B-BF3B-1ECC4E0FDB5E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7658" y="4247590"/>
            <a:ext cx="2114550" cy="21980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429999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B0F66E-6A9A-445B-AC28-63371401E4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200" kern="10" spc="720" dirty="0">
                <a:solidFill>
                  <a:srgbClr val="00B0F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Encourage good attendance &amp; punctuality </a:t>
            </a:r>
            <a:endParaRPr lang="en-GB" sz="3200" dirty="0">
              <a:solidFill>
                <a:srgbClr val="00B0F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83E318-C17B-436F-8031-892B43529D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en-US" kern="10" dirty="0">
                <a:ln w="9525">
                  <a:round/>
                  <a:headEnd/>
                  <a:tailEnd/>
                </a:ln>
                <a:solidFill>
                  <a:srgbClr val="00B0F0"/>
                </a:solidFill>
                <a:latin typeface="Arial Black" panose="020B0A04020102020204" pitchFamily="34" charset="0"/>
              </a:rPr>
              <a:t>H</a:t>
            </a:r>
            <a:r>
              <a:rPr lang="en-US" sz="2400" kern="10" dirty="0">
                <a:ln w="9525">
                  <a:round/>
                  <a:headEnd/>
                  <a:tailEnd/>
                </a:ln>
                <a:solidFill>
                  <a:srgbClr val="00B0F0"/>
                </a:solidFill>
                <a:latin typeface="Arial Black" panose="020B0A04020102020204" pitchFamily="34" charset="0"/>
              </a:rPr>
              <a:t>ave good treats for coming to school and make visitors feel welcome</a:t>
            </a:r>
          </a:p>
          <a:p>
            <a:pPr marL="0" indent="0" algn="ctr">
              <a:buNone/>
            </a:pPr>
            <a:endParaRPr lang="en-GB" sz="2400" kern="10" dirty="0">
              <a:ln w="9525">
                <a:round/>
                <a:headEnd/>
                <a:tailEnd/>
              </a:ln>
              <a:solidFill>
                <a:srgbClr val="00B0F0"/>
              </a:solidFill>
              <a:latin typeface="Arial Black" panose="020B0A04020102020204" pitchFamily="34" charset="0"/>
            </a:endParaRPr>
          </a:p>
          <a:p>
            <a:pPr marL="0" indent="0" algn="ctr">
              <a:buNone/>
            </a:pPr>
            <a:r>
              <a:rPr lang="en-GB" sz="2400" kern="10" dirty="0">
                <a:ln w="9525">
                  <a:round/>
                  <a:headEnd/>
                  <a:tailEnd/>
                </a:ln>
                <a:solidFill>
                  <a:srgbClr val="00B0F0"/>
                </a:solidFill>
                <a:latin typeface="Arial Black" panose="020B0A04020102020204" pitchFamily="34" charset="0"/>
              </a:rPr>
              <a:t>ENJOY &amp; ACHIEVE</a:t>
            </a:r>
          </a:p>
          <a:p>
            <a:pPr algn="ctr"/>
            <a:endParaRPr lang="en-US" kern="10" dirty="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FF6600"/>
                  </a:gs>
                  <a:gs pos="50000">
                    <a:srgbClr val="0000FF"/>
                  </a:gs>
                  <a:gs pos="100000">
                    <a:srgbClr val="FF6600"/>
                  </a:gs>
                </a:gsLst>
                <a:lin ang="5400000" scaled="1"/>
              </a:gradFill>
              <a:latin typeface="Arial Black" panose="020B0A04020102020204" pitchFamily="34" charset="0"/>
            </a:endParaRPr>
          </a:p>
          <a:p>
            <a:pPr marL="0" indent="0" algn="just">
              <a:buNone/>
            </a:pPr>
            <a:endParaRPr lang="en-GB" sz="2400" kern="10" dirty="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FF6600"/>
                  </a:gs>
                  <a:gs pos="50000">
                    <a:srgbClr val="0000FF"/>
                  </a:gs>
                  <a:gs pos="100000">
                    <a:srgbClr val="FF6600"/>
                  </a:gs>
                </a:gsLst>
                <a:lin ang="5400000" scaled="1"/>
              </a:gradFill>
              <a:latin typeface="Arial Black" panose="020B0A04020102020204" pitchFamily="34" charset="0"/>
            </a:endParaRPr>
          </a:p>
          <a:p>
            <a:endParaRPr lang="en-US" sz="2400" kern="10" dirty="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0000FF"/>
                  </a:gs>
                  <a:gs pos="50000">
                    <a:srgbClr val="FF3300"/>
                  </a:gs>
                  <a:gs pos="100000">
                    <a:srgbClr val="0000FF"/>
                  </a:gs>
                </a:gsLst>
                <a:lin ang="5400000" scaled="1"/>
              </a:gradFill>
              <a:latin typeface="Arial Black" panose="020B0A04020102020204" pitchFamily="34" charset="0"/>
            </a:endParaRPr>
          </a:p>
          <a:p>
            <a:endParaRPr lang="en-GB" sz="2400" kern="10" dirty="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0000FF"/>
                  </a:gs>
                  <a:gs pos="50000">
                    <a:srgbClr val="FF3300"/>
                  </a:gs>
                  <a:gs pos="100000">
                    <a:srgbClr val="0000FF"/>
                  </a:gs>
                </a:gsLst>
                <a:lin ang="5400000" scaled="1"/>
              </a:gradFill>
              <a:latin typeface="Arial Black" panose="020B0A04020102020204" pitchFamily="34" charset="0"/>
            </a:endParaRP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3FC425-1C1F-4E08-8821-DEA695B6CC1E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7497" y="4100975"/>
            <a:ext cx="2114550" cy="21980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211304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EEF710-CC6E-4513-8775-E78657341D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400" kern="10" spc="720" dirty="0">
                <a:solidFill>
                  <a:schemeClr val="tx1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Keep our</a:t>
            </a:r>
            <a:r>
              <a:rPr lang="en-GB" sz="4400" b="1" kern="10" spc="720" dirty="0">
                <a:solidFill>
                  <a:schemeClr val="tx1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 </a:t>
            </a:r>
            <a:r>
              <a:rPr lang="en-GB" b="1" kern="10" spc="720" dirty="0">
                <a:solidFill>
                  <a:schemeClr val="tx1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school clean</a:t>
            </a: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F9EF83-F76A-48D9-A668-4F8012753F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algn="ctr"/>
            <a:r>
              <a:rPr lang="en-US" sz="42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002060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Keep our school clean</a:t>
            </a:r>
          </a:p>
          <a:p>
            <a:pPr algn="ctr"/>
            <a:r>
              <a:rPr lang="en-US" sz="42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002060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Tidy up the cloak room daily</a:t>
            </a:r>
          </a:p>
          <a:p>
            <a:pPr algn="ctr"/>
            <a:r>
              <a:rPr lang="en-US" sz="42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002060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Clear away equipment at play times</a:t>
            </a:r>
          </a:p>
          <a:p>
            <a:pPr algn="ctr"/>
            <a:r>
              <a:rPr lang="en-US" sz="42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002060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Use the bins provided for litter</a:t>
            </a:r>
          </a:p>
          <a:p>
            <a:pPr algn="ctr"/>
            <a:endParaRPr lang="en-US" sz="240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solidFill>
                <a:schemeClr val="tx1"/>
              </a:soli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endParaRPr lang="en-US" sz="240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solidFill>
                <a:schemeClr val="tx1"/>
              </a:soli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en-US" sz="37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002060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EVERYONE TO WORK TOGETHER &amp; MAKE OUR </a:t>
            </a:r>
          </a:p>
          <a:p>
            <a:pPr algn="ctr"/>
            <a:r>
              <a:rPr lang="en-US" sz="37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002060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SCHOOL THE BEST IT COULD BE.</a:t>
            </a:r>
          </a:p>
          <a:p>
            <a:pPr algn="ctr"/>
            <a:endParaRPr lang="en-US" sz="3700" b="1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solidFill>
                <a:srgbClr val="002060"/>
              </a:soli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 Black" panose="020B0A04020102020204" pitchFamily="34" charset="0"/>
            </a:endParaRPr>
          </a:p>
          <a:p>
            <a:pPr algn="ctr"/>
            <a:r>
              <a:rPr lang="en-US" sz="37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002060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MAKING A POSITIVE</a:t>
            </a:r>
          </a:p>
          <a:p>
            <a:pPr algn="ctr"/>
            <a:r>
              <a:rPr lang="en-US" sz="37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002060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anose="020B0A04020102020204" pitchFamily="34" charset="0"/>
              </a:rPr>
              <a:t>CONTRIBUTION.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16D5CEF-615B-4C60-B1A1-105D02C60456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7838" y="4368615"/>
            <a:ext cx="2114550" cy="21980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6971250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229</TotalTime>
  <Words>327</Words>
  <Application>Microsoft Office PowerPoint</Application>
  <PresentationFormat>Widescreen</PresentationFormat>
  <Paragraphs>74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8" baseType="lpstr">
      <vt:lpstr>Aptos</vt:lpstr>
      <vt:lpstr>Arial</vt:lpstr>
      <vt:lpstr>Arial Black</vt:lpstr>
      <vt:lpstr>Google Sans</vt:lpstr>
      <vt:lpstr>Impact</vt:lpstr>
      <vt:lpstr>Trebuchet MS</vt:lpstr>
      <vt:lpstr>Wingdings 3</vt:lpstr>
      <vt:lpstr>Facet</vt:lpstr>
      <vt:lpstr>School Council  Our Aims for 2024-2025</vt:lpstr>
      <vt:lpstr>Keep our school fun</vt:lpstr>
      <vt:lpstr>Keep our school safe: </vt:lpstr>
      <vt:lpstr>Keep safe online</vt:lpstr>
      <vt:lpstr>Encourage good relationships/friendships</vt:lpstr>
      <vt:lpstr>Keep our school healthy</vt:lpstr>
      <vt:lpstr>        </vt:lpstr>
      <vt:lpstr>Encourage good behaviour: Work hard, do your best, aim high &amp; go for  WOW EARN DOJO POINTS </vt:lpstr>
      <vt:lpstr>Encourage good attendance &amp; punctuality </vt:lpstr>
      <vt:lpstr>Keep our school clean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School Council  Our Aims for 2020-2021</dc:title>
  <dc:creator>Uzma Ditta</dc:creator>
  <cp:lastModifiedBy>Uzma Ditta</cp:lastModifiedBy>
  <cp:revision>14</cp:revision>
  <cp:lastPrinted>2024-09-25T09:12:04Z</cp:lastPrinted>
  <dcterms:created xsi:type="dcterms:W3CDTF">2021-06-14T10:55:31Z</dcterms:created>
  <dcterms:modified xsi:type="dcterms:W3CDTF">2024-09-25T09:12:41Z</dcterms:modified>
</cp:coreProperties>
</file>